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42"/>
  </p:notesMasterIdLst>
  <p:sldIdLst>
    <p:sldId id="306" r:id="rId5"/>
    <p:sldId id="339" r:id="rId6"/>
    <p:sldId id="338" r:id="rId7"/>
    <p:sldId id="337" r:id="rId8"/>
    <p:sldId id="340" r:id="rId9"/>
    <p:sldId id="342" r:id="rId10"/>
    <p:sldId id="343" r:id="rId11"/>
    <p:sldId id="336" r:id="rId12"/>
    <p:sldId id="335" r:id="rId13"/>
    <p:sldId id="333" r:id="rId14"/>
    <p:sldId id="307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31" r:id="rId38"/>
    <p:sldId id="332" r:id="rId39"/>
    <p:sldId id="334" r:id="rId40"/>
    <p:sldId id="34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2" autoAdjust="0"/>
    <p:restoredTop sz="84967" autoAdjust="0"/>
  </p:normalViewPr>
  <p:slideViewPr>
    <p:cSldViewPr snapToGrid="0">
      <p:cViewPr varScale="1">
        <p:scale>
          <a:sx n="52" d="100"/>
          <a:sy n="52" d="100"/>
        </p:scale>
        <p:origin x="1116" y="52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28068-AFBD-4979-B752-9EB6F90B1386}" type="datetimeFigureOut">
              <a:rPr lang="en-US" smtClean="0"/>
              <a:t>10/17/2023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39589-3E79-4C82-AA4A-FE78234FAA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Interaction with ANYONE. Catfishing, scams,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567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Scams, in app purchases, data overage $$$$$$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205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Loss of reputation. Making posts they regret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639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Peer conflict. We can be very nasty online. Please do not engage with the child. Take a screen shot and speak to a parent or teacher.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262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Kids can see content that could be harmful.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250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you send something. You can’t get it back. </a:t>
            </a:r>
            <a:r>
              <a:rPr lang="en-US"/>
              <a:t>Sexting/nudes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288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screen time is harmful to our lives.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080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Child exploitation is growing.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104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87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78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45537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4553712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84848" y="1681163"/>
            <a:ext cx="45537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4848" y="2505075"/>
            <a:ext cx="4553712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83480" y="1681163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83480" y="2505075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31352" y="1769269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31352" y="2593181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307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04672"/>
            <a:ext cx="4434840" cy="886968"/>
          </a:xfrm>
        </p:spPr>
        <p:txBody>
          <a:bodyPr anchor="b"/>
          <a:lstStyle>
            <a:lvl1pPr algn="l">
              <a:defRPr sz="5400" b="0" i="0" cap="none" baseline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4" y="1801368"/>
            <a:ext cx="4434840" cy="475488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108960"/>
            <a:ext cx="5221224" cy="3447288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3464" y="301752"/>
            <a:ext cx="2459736" cy="2505456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952" y="301752"/>
            <a:ext cx="2459736" cy="2505456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891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5276088" cy="2276856"/>
          </a:xfrm>
        </p:spPr>
        <p:txBody>
          <a:bodyPr anchor="b"/>
          <a:lstStyle>
            <a:lvl1pPr algn="r">
              <a:defRPr sz="4800" b="1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Graphic 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Graphic 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0" y="3127248"/>
            <a:ext cx="5276088" cy="112471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045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805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7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8" y="594360"/>
            <a:ext cx="6272784" cy="2843784"/>
          </a:xfrm>
        </p:spPr>
        <p:txBody>
          <a:bodyPr anchor="b"/>
          <a:lstStyle>
            <a:lvl1pPr algn="l"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848" y="4700016"/>
            <a:ext cx="5093208" cy="1197864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aphic 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82177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Graphic 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78590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3" name="Graphic 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78434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66432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2936" y="585216"/>
            <a:ext cx="5833872" cy="2276856"/>
          </a:xfrm>
        </p:spPr>
        <p:txBody>
          <a:bodyPr anchor="b"/>
          <a:lstStyle>
            <a:lvl1pPr algn="r">
              <a:defRPr sz="6000" b="1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2936" y="3127248"/>
            <a:ext cx="5833872" cy="3118104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669987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 lIns="91440" tIns="45720" rIns="91440" bIns="45720"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6190488" cy="3346704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2000"/>
            </a:lvl1pPr>
            <a:lvl2pPr marL="228600">
              <a:defRPr sz="1800"/>
            </a:lvl2pPr>
            <a:lvl3pPr marL="457200">
              <a:defRPr sz="1600"/>
            </a:lvl3pPr>
            <a:lvl4pPr marL="68580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040"/>
            <a:ext cx="9144000" cy="2340864"/>
          </a:xfrm>
        </p:spPr>
        <p:txBody>
          <a:bodyPr anchor="b">
            <a:normAutofit/>
          </a:bodyPr>
          <a:lstStyle>
            <a:lvl1pPr algn="ctr">
              <a:defRPr sz="60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858768"/>
            <a:ext cx="9144000" cy="132588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Graphic 12">
            <a:extLst>
              <a:ext uri="{FF2B5EF4-FFF2-40B4-BE49-F238E27FC236}">
                <a16:creationId xmlns:a16="http://schemas.microsoft.com/office/drawing/2014/main" id="{8A41917E-4B97-447C-98AB-970D625F1DE6}"/>
              </a:ext>
            </a:extLst>
          </p:cNvPr>
          <p:cNvSpPr/>
          <p:nvPr userDrawn="1"/>
        </p:nvSpPr>
        <p:spPr>
          <a:xfrm>
            <a:off x="10772266" y="30543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Graphic 13">
            <a:extLst>
              <a:ext uri="{FF2B5EF4-FFF2-40B4-BE49-F238E27FC236}">
                <a16:creationId xmlns:a16="http://schemas.microsoft.com/office/drawing/2014/main" id="{3B3FD238-4561-4AF8-A1F1-185B0CAFE2AC}"/>
              </a:ext>
            </a:extLst>
          </p:cNvPr>
          <p:cNvSpPr/>
          <p:nvPr userDrawn="1"/>
        </p:nvSpPr>
        <p:spPr>
          <a:xfrm>
            <a:off x="10724364" y="2515838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15">
            <a:extLst>
              <a:ext uri="{FF2B5EF4-FFF2-40B4-BE49-F238E27FC236}">
                <a16:creationId xmlns:a16="http://schemas.microsoft.com/office/drawing/2014/main" id="{BAB9414C-AE69-4648-873E-9CE6B2DF8A71}"/>
              </a:ext>
            </a:extLst>
          </p:cNvPr>
          <p:cNvSpPr/>
          <p:nvPr userDrawn="1"/>
        </p:nvSpPr>
        <p:spPr>
          <a:xfrm>
            <a:off x="11024834" y="2787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Graphic 22">
            <a:extLst>
              <a:ext uri="{FF2B5EF4-FFF2-40B4-BE49-F238E27FC236}">
                <a16:creationId xmlns:a16="http://schemas.microsoft.com/office/drawing/2014/main" id="{3BF75235-4E6E-4184-82A5-EE6FE7993BBC}"/>
              </a:ext>
            </a:extLst>
          </p:cNvPr>
          <p:cNvSpPr/>
          <p:nvPr userDrawn="1"/>
        </p:nvSpPr>
        <p:spPr>
          <a:xfrm>
            <a:off x="1261869" y="263344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Graphic 21">
            <a:extLst>
              <a:ext uri="{FF2B5EF4-FFF2-40B4-BE49-F238E27FC236}">
                <a16:creationId xmlns:a16="http://schemas.microsoft.com/office/drawing/2014/main" id="{E66FE37C-2F4B-42DA-BFF6-92DD00BDC49B}"/>
              </a:ext>
            </a:extLst>
          </p:cNvPr>
          <p:cNvSpPr/>
          <p:nvPr userDrawn="1"/>
        </p:nvSpPr>
        <p:spPr>
          <a:xfrm>
            <a:off x="1064053" y="3083338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23">
            <a:extLst>
              <a:ext uri="{FF2B5EF4-FFF2-40B4-BE49-F238E27FC236}">
                <a16:creationId xmlns:a16="http://schemas.microsoft.com/office/drawing/2014/main" id="{DDD38822-731A-48DA-A8A0-FBBAF7A6D65D}"/>
              </a:ext>
            </a:extLst>
          </p:cNvPr>
          <p:cNvSpPr/>
          <p:nvPr userDrawn="1"/>
        </p:nvSpPr>
        <p:spPr>
          <a:xfrm>
            <a:off x="1413405" y="349287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48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6" y="841248"/>
            <a:ext cx="4434840" cy="3236976"/>
          </a:xfrm>
        </p:spPr>
        <p:txBody>
          <a:bodyPr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5" y="4498848"/>
            <a:ext cx="4434835" cy="510474"/>
          </a:xfr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01752"/>
            <a:ext cx="5221224" cy="6263640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04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365125"/>
            <a:ext cx="10771632" cy="1325563"/>
          </a:xfrm>
        </p:spPr>
        <p:txBody>
          <a:bodyPr/>
          <a:lstStyle>
            <a:lvl1pPr>
              <a:defRPr sz="5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25625"/>
            <a:ext cx="10771632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3920" y="841248"/>
            <a:ext cx="36301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raphic 22">
            <a:extLst>
              <a:ext uri="{FF2B5EF4-FFF2-40B4-BE49-F238E27FC236}">
                <a16:creationId xmlns:a16="http://schemas.microsoft.com/office/drawing/2014/main" id="{4EADA2ED-8A8C-4D17-8798-F26BF3B4CE25}"/>
              </a:ext>
            </a:extLst>
          </p:cNvPr>
          <p:cNvSpPr/>
          <p:nvPr userDrawn="1"/>
        </p:nvSpPr>
        <p:spPr>
          <a:xfrm>
            <a:off x="11202264" y="344083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Graphic 23">
            <a:extLst>
              <a:ext uri="{FF2B5EF4-FFF2-40B4-BE49-F238E27FC236}">
                <a16:creationId xmlns:a16="http://schemas.microsoft.com/office/drawing/2014/main" id="{54AB3A25-6605-4446-9E53-ACEECD25E27B}"/>
              </a:ext>
            </a:extLst>
          </p:cNvPr>
          <p:cNvSpPr/>
          <p:nvPr userDrawn="1"/>
        </p:nvSpPr>
        <p:spPr>
          <a:xfrm>
            <a:off x="11563141" y="59091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6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4752" y="1825625"/>
            <a:ext cx="4553712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4848" y="1825625"/>
            <a:ext cx="4553712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phic 15">
            <a:extLst>
              <a:ext uri="{FF2B5EF4-FFF2-40B4-BE49-F238E27FC236}">
                <a16:creationId xmlns:a16="http://schemas.microsoft.com/office/drawing/2014/main" id="{D8685329-C6A1-4CB4-8AAE-150D0341F6A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Graphic 16">
            <a:extLst>
              <a:ext uri="{FF2B5EF4-FFF2-40B4-BE49-F238E27FC236}">
                <a16:creationId xmlns:a16="http://schemas.microsoft.com/office/drawing/2014/main" id="{83CE1DAA-30A3-41AE-8AE1-A7EE5C48A6F3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4">
            <a:extLst>
              <a:ext uri="{FF2B5EF4-FFF2-40B4-BE49-F238E27FC236}">
                <a16:creationId xmlns:a16="http://schemas.microsoft.com/office/drawing/2014/main" id="{065162DD-7ACB-4F9C-90DD-24C743035892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28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717" r:id="rId3"/>
    <p:sldLayoutId id="2147483710" r:id="rId4"/>
    <p:sldLayoutId id="2147483709" r:id="rId5"/>
    <p:sldLayoutId id="2147483698" r:id="rId6"/>
    <p:sldLayoutId id="2147483713" r:id="rId7"/>
    <p:sldLayoutId id="2147483712" r:id="rId8"/>
    <p:sldLayoutId id="2147483700" r:id="rId9"/>
    <p:sldLayoutId id="2147483701" r:id="rId10"/>
    <p:sldLayoutId id="2147483716" r:id="rId11"/>
    <p:sldLayoutId id="2147483714" r:id="rId12"/>
    <p:sldLayoutId id="2147483715" r:id="rId13"/>
    <p:sldLayoutId id="2147483702" r:id="rId14"/>
    <p:sldLayoutId id="2147483703" r:id="rId15"/>
    <p:sldLayoutId id="2147483704" r:id="rId16"/>
    <p:sldLayoutId id="2147483705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8" y="1683451"/>
            <a:ext cx="7258698" cy="2843784"/>
          </a:xfrm>
        </p:spPr>
        <p:txBody>
          <a:bodyPr>
            <a:normAutofit fontScale="90000"/>
          </a:bodyPr>
          <a:lstStyle/>
          <a:p>
            <a:br>
              <a:rPr lang="en-US" sz="5400" spc="400" dirty="0">
                <a:solidFill>
                  <a:schemeClr val="bg1"/>
                </a:solidFill>
              </a:rPr>
            </a:br>
            <a:r>
              <a:rPr lang="en-US" sz="5400" spc="400" dirty="0">
                <a:solidFill>
                  <a:schemeClr val="bg1"/>
                </a:solidFill>
              </a:rPr>
              <a:t>Online Issues and parental controls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F14073-9F68-4B7E-A576-26899D58C7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z="20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69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408023-249E-34E9-99D7-783BB3A0AB19}"/>
              </a:ext>
            </a:extLst>
          </p:cNvPr>
          <p:cNvSpPr txBox="1"/>
          <p:nvPr/>
        </p:nvSpPr>
        <p:spPr>
          <a:xfrm>
            <a:off x="6650182" y="615142"/>
            <a:ext cx="3707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-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FE30E0-7844-BCC9-3CD4-7BBE1C862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899" y="784905"/>
            <a:ext cx="6542202" cy="512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81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DBBC93-70DF-4E4E-98E3-08124185A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Purpose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E74E9-AA78-46C1-845A-0B72FA8AF3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You choose what your child can access</a:t>
            </a:r>
          </a:p>
          <a:p>
            <a:pPr algn="r"/>
            <a:endParaRPr lang="en-US" sz="2000" dirty="0">
              <a:solidFill>
                <a:schemeClr val="bg1"/>
              </a:solidFill>
            </a:endParaRPr>
          </a:p>
          <a:p>
            <a:pPr algn="r"/>
            <a:r>
              <a:rPr lang="en-US" sz="2000" dirty="0"/>
              <a:t>They can still use important safety features</a:t>
            </a:r>
          </a:p>
          <a:p>
            <a:pPr algn="r"/>
            <a:endParaRPr lang="en-US" sz="2000" dirty="0">
              <a:solidFill>
                <a:schemeClr val="bg1"/>
              </a:solidFill>
            </a:endParaRPr>
          </a:p>
          <a:p>
            <a:pPr algn="r"/>
            <a:r>
              <a:rPr lang="en-US" sz="2000" dirty="0">
                <a:solidFill>
                  <a:schemeClr val="bg1"/>
                </a:solidFill>
              </a:rPr>
              <a:t>There’s no need for constant monitoring</a:t>
            </a:r>
          </a:p>
          <a:p>
            <a:pPr algn="r"/>
            <a:endParaRPr lang="en-US" sz="2000" dirty="0">
              <a:solidFill>
                <a:schemeClr val="bg1"/>
              </a:solidFill>
            </a:endParaRPr>
          </a:p>
          <a:p>
            <a:pPr algn="r"/>
            <a:r>
              <a:rPr lang="en-US" sz="2000" dirty="0">
                <a:solidFill>
                  <a:schemeClr val="bg1"/>
                </a:solidFill>
              </a:rPr>
              <a:t>It can be altered with age</a:t>
            </a:r>
          </a:p>
        </p:txBody>
      </p:sp>
      <p:pic>
        <p:nvPicPr>
          <p:cNvPr id="6" name="Picture Placeholder 5" descr="mountains at sunset">
            <a:extLst>
              <a:ext uri="{FF2B5EF4-FFF2-40B4-BE49-F238E27FC236}">
                <a16:creationId xmlns:a16="http://schemas.microsoft.com/office/drawing/2014/main" id="{4642631A-6ABE-41EA-A308-9CF1230F142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/>
          <a:stretch/>
        </p:blipFill>
        <p:spPr/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EDFC2F-FF0A-4EC9-A0BB-0AA2B1E6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48640" y="26798"/>
            <a:ext cx="9159240" cy="2276856"/>
          </a:xfrm>
        </p:spPr>
        <p:txBody>
          <a:bodyPr/>
          <a:lstStyle/>
          <a:p>
            <a:r>
              <a:rPr lang="en-US" sz="5400" dirty="0"/>
              <a:t>Parental controls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CF8D89-56D9-4E2B-9838-07DFB6E9D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598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408023-249E-34E9-99D7-783BB3A0AB19}"/>
              </a:ext>
            </a:extLst>
          </p:cNvPr>
          <p:cNvSpPr txBox="1"/>
          <p:nvPr/>
        </p:nvSpPr>
        <p:spPr>
          <a:xfrm>
            <a:off x="6650181" y="615142"/>
            <a:ext cx="46361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-</a:t>
            </a:r>
            <a:r>
              <a:rPr lang="en-US" sz="3200" dirty="0">
                <a:solidFill>
                  <a:schemeClr val="bg1"/>
                </a:solidFill>
              </a:rPr>
              <a:t>This is a 3-year-old iPhone X.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-The old sim card is removed.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-Go to settings.</a:t>
            </a:r>
          </a:p>
        </p:txBody>
      </p:sp>
      <p:pic>
        <p:nvPicPr>
          <p:cNvPr id="8" name="Picture 7" descr="A finger touching a cell phone&#10;&#10;Description automatically generated">
            <a:extLst>
              <a:ext uri="{FF2B5EF4-FFF2-40B4-BE49-F238E27FC236}">
                <a16:creationId xmlns:a16="http://schemas.microsoft.com/office/drawing/2014/main" id="{E125C964-D928-7BE2-6475-37CA01155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84392" y="858067"/>
            <a:ext cx="6864531" cy="51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82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408023-249E-34E9-99D7-783BB3A0AB19}"/>
              </a:ext>
            </a:extLst>
          </p:cNvPr>
          <p:cNvSpPr txBox="1"/>
          <p:nvPr/>
        </p:nvSpPr>
        <p:spPr>
          <a:xfrm>
            <a:off x="6475084" y="605414"/>
            <a:ext cx="4896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-Select the General Tab.</a:t>
            </a:r>
          </a:p>
        </p:txBody>
      </p:sp>
      <p:pic>
        <p:nvPicPr>
          <p:cNvPr id="3" name="Picture 2" descr="A finger pointing at a cell phone&#10;&#10;Description automatically generated">
            <a:extLst>
              <a:ext uri="{FF2B5EF4-FFF2-40B4-BE49-F238E27FC236}">
                <a16:creationId xmlns:a16="http://schemas.microsoft.com/office/drawing/2014/main" id="{D057D644-F4B5-1679-92D7-880D5DE37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57250" y="857251"/>
            <a:ext cx="6858001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74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408023-249E-34E9-99D7-783BB3A0AB19}"/>
              </a:ext>
            </a:extLst>
          </p:cNvPr>
          <p:cNvSpPr txBox="1"/>
          <p:nvPr/>
        </p:nvSpPr>
        <p:spPr>
          <a:xfrm>
            <a:off x="6650181" y="615142"/>
            <a:ext cx="47409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-Scroll to the bottom and select Reset.</a:t>
            </a:r>
          </a:p>
        </p:txBody>
      </p:sp>
      <p:pic>
        <p:nvPicPr>
          <p:cNvPr id="3" name="Picture 2" descr="A hand touching a cell phone&#10;&#10;Description automatically generated">
            <a:extLst>
              <a:ext uri="{FF2B5EF4-FFF2-40B4-BE49-F238E27FC236}">
                <a16:creationId xmlns:a16="http://schemas.microsoft.com/office/drawing/2014/main" id="{D0D8223A-3947-21E4-765B-EAE26BFB0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57655" y="857655"/>
            <a:ext cx="6861242" cy="514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9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408023-249E-34E9-99D7-783BB3A0AB19}"/>
              </a:ext>
            </a:extLst>
          </p:cNvPr>
          <p:cNvSpPr txBox="1"/>
          <p:nvPr/>
        </p:nvSpPr>
        <p:spPr>
          <a:xfrm>
            <a:off x="6650181" y="615142"/>
            <a:ext cx="4877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-Select Erase All Content and Settings.</a:t>
            </a:r>
          </a:p>
        </p:txBody>
      </p:sp>
      <p:pic>
        <p:nvPicPr>
          <p:cNvPr id="3" name="Picture 2" descr="A finger touching a cell phone&#10;&#10;Description automatically generated">
            <a:extLst>
              <a:ext uri="{FF2B5EF4-FFF2-40B4-BE49-F238E27FC236}">
                <a16:creationId xmlns:a16="http://schemas.microsoft.com/office/drawing/2014/main" id="{D42DFBBA-6ACC-1651-AB23-B044ED11B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60788" y="857251"/>
            <a:ext cx="6858001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28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408023-249E-34E9-99D7-783BB3A0AB19}"/>
              </a:ext>
            </a:extLst>
          </p:cNvPr>
          <p:cNvSpPr txBox="1"/>
          <p:nvPr/>
        </p:nvSpPr>
        <p:spPr>
          <a:xfrm>
            <a:off x="6650182" y="615142"/>
            <a:ext cx="42545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-You will need a new SIM card.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-I ordered mine for $5 from </a:t>
            </a:r>
            <a:r>
              <a:rPr lang="en-US" sz="3200" dirty="0" err="1">
                <a:solidFill>
                  <a:schemeClr val="bg1"/>
                </a:solidFill>
              </a:rPr>
              <a:t>Telus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" name="Picture 2" descr="A hand holding a phone&#10;&#10;Description automatically generated">
            <a:extLst>
              <a:ext uri="{FF2B5EF4-FFF2-40B4-BE49-F238E27FC236}">
                <a16:creationId xmlns:a16="http://schemas.microsoft.com/office/drawing/2014/main" id="{14C419FE-5A72-B7EE-3F0E-A52DB26B8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57654" y="857654"/>
            <a:ext cx="6861241" cy="514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57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408023-249E-34E9-99D7-783BB3A0AB19}"/>
              </a:ext>
            </a:extLst>
          </p:cNvPr>
          <p:cNvSpPr txBox="1"/>
          <p:nvPr/>
        </p:nvSpPr>
        <p:spPr>
          <a:xfrm>
            <a:off x="6650181" y="615142"/>
            <a:ext cx="458526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-Success!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-This is a factory reset iPhone.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***you can do a factory reset with your child’s existing phone</a:t>
            </a:r>
          </a:p>
        </p:txBody>
      </p:sp>
      <p:pic>
        <p:nvPicPr>
          <p:cNvPr id="3" name="Picture 2" descr="A cell phone on a table&#10;&#10;Description automatically generated">
            <a:extLst>
              <a:ext uri="{FF2B5EF4-FFF2-40B4-BE49-F238E27FC236}">
                <a16:creationId xmlns:a16="http://schemas.microsoft.com/office/drawing/2014/main" id="{7C24874A-C4E0-576E-FBB0-1ABF5840B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57656" y="850487"/>
            <a:ext cx="6861243" cy="514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02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408023-249E-34E9-99D7-783BB3A0AB19}"/>
              </a:ext>
            </a:extLst>
          </p:cNvPr>
          <p:cNvSpPr txBox="1"/>
          <p:nvPr/>
        </p:nvSpPr>
        <p:spPr>
          <a:xfrm>
            <a:off x="6650182" y="615142"/>
            <a:ext cx="49451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-When you enter your child’s age, you will be prompted to sign in as Guardian.</a:t>
            </a:r>
          </a:p>
        </p:txBody>
      </p:sp>
      <p:pic>
        <p:nvPicPr>
          <p:cNvPr id="5" name="Picture 4" descr="A hand holding a phone&#10;&#10;Description automatically generated">
            <a:extLst>
              <a:ext uri="{FF2B5EF4-FFF2-40B4-BE49-F238E27FC236}">
                <a16:creationId xmlns:a16="http://schemas.microsoft.com/office/drawing/2014/main" id="{F567BC43-EBC7-DCED-9BC3-0C7E89BD4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57655" y="857655"/>
            <a:ext cx="6861242" cy="514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36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408023-249E-34E9-99D7-783BB3A0AB19}"/>
              </a:ext>
            </a:extLst>
          </p:cNvPr>
          <p:cNvSpPr txBox="1"/>
          <p:nvPr/>
        </p:nvSpPr>
        <p:spPr>
          <a:xfrm>
            <a:off x="6650181" y="615142"/>
            <a:ext cx="49743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-You will be prompted to create a child account.</a:t>
            </a:r>
          </a:p>
        </p:txBody>
      </p:sp>
      <p:pic>
        <p:nvPicPr>
          <p:cNvPr id="3" name="Picture 2" descr="A cell phone with a screen&#10;&#10;Description automatically generated">
            <a:extLst>
              <a:ext uri="{FF2B5EF4-FFF2-40B4-BE49-F238E27FC236}">
                <a16:creationId xmlns:a16="http://schemas.microsoft.com/office/drawing/2014/main" id="{71D111B0-256E-3C4B-3665-C1CD4E5E0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86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86549-EBD7-82A9-66EB-2F3E3D3D4E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51934D-F16E-C89A-75C0-09F58DF8E6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2B90D5-8EBB-3C3E-BACD-D8245D271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844" y="0"/>
            <a:ext cx="8574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14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408023-249E-34E9-99D7-783BB3A0AB19}"/>
              </a:ext>
            </a:extLst>
          </p:cNvPr>
          <p:cNvSpPr txBox="1"/>
          <p:nvPr/>
        </p:nvSpPr>
        <p:spPr>
          <a:xfrm>
            <a:off x="6650182" y="615142"/>
            <a:ext cx="48284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-You must input Credit/Debit card info as verification.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-You will not be charged anything.</a:t>
            </a:r>
          </a:p>
        </p:txBody>
      </p:sp>
      <p:pic>
        <p:nvPicPr>
          <p:cNvPr id="3" name="Picture 2" descr="A cell phone with a screen&#10;&#10;Description automatically generated">
            <a:extLst>
              <a:ext uri="{FF2B5EF4-FFF2-40B4-BE49-F238E27FC236}">
                <a16:creationId xmlns:a16="http://schemas.microsoft.com/office/drawing/2014/main" id="{B9DCC2E3-C28F-FC33-4245-5602C7356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59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408023-249E-34E9-99D7-783BB3A0AB19}"/>
              </a:ext>
            </a:extLst>
          </p:cNvPr>
          <p:cNvSpPr txBox="1"/>
          <p:nvPr/>
        </p:nvSpPr>
        <p:spPr>
          <a:xfrm>
            <a:off x="6436172" y="868061"/>
            <a:ext cx="430316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-Create an Apple ID for your child.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-I recommend they not have access to it. This is to prevent them from resetting the phone.</a:t>
            </a:r>
          </a:p>
        </p:txBody>
      </p:sp>
      <p:pic>
        <p:nvPicPr>
          <p:cNvPr id="3" name="Picture 2" descr="A cell phone with a screen&#10;&#10;Description automatically generated">
            <a:extLst>
              <a:ext uri="{FF2B5EF4-FFF2-40B4-BE49-F238E27FC236}">
                <a16:creationId xmlns:a16="http://schemas.microsoft.com/office/drawing/2014/main" id="{2D2DF48B-7C85-FBAC-1763-EDFF529E9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71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408023-249E-34E9-99D7-783BB3A0AB19}"/>
              </a:ext>
            </a:extLst>
          </p:cNvPr>
          <p:cNvSpPr txBox="1"/>
          <p:nvPr/>
        </p:nvSpPr>
        <p:spPr>
          <a:xfrm>
            <a:off x="6513994" y="615142"/>
            <a:ext cx="40696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-Use your phone to verify their account.</a:t>
            </a:r>
          </a:p>
        </p:txBody>
      </p:sp>
      <p:pic>
        <p:nvPicPr>
          <p:cNvPr id="5" name="Picture 4" descr="A hand holding a cell phone&#10;&#10;Description automatically generated">
            <a:extLst>
              <a:ext uri="{FF2B5EF4-FFF2-40B4-BE49-F238E27FC236}">
                <a16:creationId xmlns:a16="http://schemas.microsoft.com/office/drawing/2014/main" id="{79CC41B1-3F5A-9F05-82FA-0CBC179C2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33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408023-249E-34E9-99D7-783BB3A0AB19}"/>
              </a:ext>
            </a:extLst>
          </p:cNvPr>
          <p:cNvSpPr txBox="1"/>
          <p:nvPr/>
        </p:nvSpPr>
        <p:spPr>
          <a:xfrm>
            <a:off x="6650182" y="615142"/>
            <a:ext cx="37074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-This ensures that you approve APP Store downloads.</a:t>
            </a:r>
          </a:p>
        </p:txBody>
      </p:sp>
      <p:pic>
        <p:nvPicPr>
          <p:cNvPr id="3" name="Picture 2" descr="A hand holding a cell phone&#10;&#10;Description automatically generated">
            <a:extLst>
              <a:ext uri="{FF2B5EF4-FFF2-40B4-BE49-F238E27FC236}">
                <a16:creationId xmlns:a16="http://schemas.microsoft.com/office/drawing/2014/main" id="{D5C9A990-BE9E-975B-DF3E-33FA2FBB2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19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45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408023-249E-34E9-99D7-783BB3A0AB19}"/>
              </a:ext>
            </a:extLst>
          </p:cNvPr>
          <p:cNvSpPr txBox="1"/>
          <p:nvPr/>
        </p:nvSpPr>
        <p:spPr>
          <a:xfrm>
            <a:off x="6650182" y="615142"/>
            <a:ext cx="38654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-This is helpful to see where your child is.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-This is essential to locate a lost phone.</a:t>
            </a:r>
          </a:p>
        </p:txBody>
      </p:sp>
      <p:pic>
        <p:nvPicPr>
          <p:cNvPr id="3" name="Picture 2" descr="A cell phone with a screen&#10;&#10;Description automatically generated">
            <a:extLst>
              <a:ext uri="{FF2B5EF4-FFF2-40B4-BE49-F238E27FC236}">
                <a16:creationId xmlns:a16="http://schemas.microsoft.com/office/drawing/2014/main" id="{54818226-C5F4-92F0-82F6-04F5ADF8B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24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408023-249E-34E9-99D7-783BB3A0AB19}"/>
              </a:ext>
            </a:extLst>
          </p:cNvPr>
          <p:cNvSpPr txBox="1"/>
          <p:nvPr/>
        </p:nvSpPr>
        <p:spPr>
          <a:xfrm>
            <a:off x="6650181" y="615142"/>
            <a:ext cx="42447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-Screen Time is the name for Apple’s Parental Controls.</a:t>
            </a:r>
          </a:p>
        </p:txBody>
      </p:sp>
      <p:pic>
        <p:nvPicPr>
          <p:cNvPr id="3" name="Picture 2" descr="A screen shot of a phone&#10;&#10;Description automatically generated">
            <a:extLst>
              <a:ext uri="{FF2B5EF4-FFF2-40B4-BE49-F238E27FC236}">
                <a16:creationId xmlns:a16="http://schemas.microsoft.com/office/drawing/2014/main" id="{94CC5424-90A1-7BE1-E208-AB68C586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7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408023-249E-34E9-99D7-783BB3A0AB19}"/>
              </a:ext>
            </a:extLst>
          </p:cNvPr>
          <p:cNvSpPr txBox="1"/>
          <p:nvPr/>
        </p:nvSpPr>
        <p:spPr>
          <a:xfrm>
            <a:off x="6650182" y="615142"/>
            <a:ext cx="3707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-Screen Time can be found in Settings.</a:t>
            </a:r>
          </a:p>
        </p:txBody>
      </p:sp>
      <p:pic>
        <p:nvPicPr>
          <p:cNvPr id="3" name="Picture 2" descr="A person holding a cell phone&#10;&#10;Description automatically generated">
            <a:extLst>
              <a:ext uri="{FF2B5EF4-FFF2-40B4-BE49-F238E27FC236}">
                <a16:creationId xmlns:a16="http://schemas.microsoft.com/office/drawing/2014/main" id="{25EC4823-7335-31B4-D1E4-AB8F8DFAC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29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408023-249E-34E9-99D7-783BB3A0AB19}"/>
              </a:ext>
            </a:extLst>
          </p:cNvPr>
          <p:cNvSpPr txBox="1"/>
          <p:nvPr/>
        </p:nvSpPr>
        <p:spPr>
          <a:xfrm>
            <a:off x="6319441" y="605414"/>
            <a:ext cx="3707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-Select Screen Time.</a:t>
            </a:r>
          </a:p>
        </p:txBody>
      </p:sp>
      <p:pic>
        <p:nvPicPr>
          <p:cNvPr id="3" name="Picture 2" descr="A finger pointing at a screen&#10;&#10;Description automatically generated">
            <a:extLst>
              <a:ext uri="{FF2B5EF4-FFF2-40B4-BE49-F238E27FC236}">
                <a16:creationId xmlns:a16="http://schemas.microsoft.com/office/drawing/2014/main" id="{88AB96C9-CE60-A4F3-4E73-52F0B348E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40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408023-249E-34E9-99D7-783BB3A0AB19}"/>
              </a:ext>
            </a:extLst>
          </p:cNvPr>
          <p:cNvSpPr txBox="1"/>
          <p:nvPr/>
        </p:nvSpPr>
        <p:spPr>
          <a:xfrm>
            <a:off x="6650182" y="615142"/>
            <a:ext cx="42058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-You must set a password that your child cannot guess.</a:t>
            </a:r>
          </a:p>
        </p:txBody>
      </p:sp>
      <p:pic>
        <p:nvPicPr>
          <p:cNvPr id="3" name="Picture 2" descr="A finger touching a cell phone screen&#10;&#10;Description automatically generated">
            <a:extLst>
              <a:ext uri="{FF2B5EF4-FFF2-40B4-BE49-F238E27FC236}">
                <a16:creationId xmlns:a16="http://schemas.microsoft.com/office/drawing/2014/main" id="{30CB93DC-E04F-8CA3-28DA-7367D591D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44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408023-249E-34E9-99D7-783BB3A0AB19}"/>
              </a:ext>
            </a:extLst>
          </p:cNvPr>
          <p:cNvSpPr txBox="1"/>
          <p:nvPr/>
        </p:nvSpPr>
        <p:spPr>
          <a:xfrm>
            <a:off x="6650182" y="615142"/>
            <a:ext cx="38556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-Make sure to remember it as it will be required to make future changes.</a:t>
            </a:r>
          </a:p>
        </p:txBody>
      </p:sp>
      <p:pic>
        <p:nvPicPr>
          <p:cNvPr id="3" name="Picture 2" descr="A finger pointing at a screen&#10;&#10;Description automatically generated">
            <a:extLst>
              <a:ext uri="{FF2B5EF4-FFF2-40B4-BE49-F238E27FC236}">
                <a16:creationId xmlns:a16="http://schemas.microsoft.com/office/drawing/2014/main" id="{E214DBFD-DF15-9D0F-894D-C3758F65D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84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2658FB-3886-9ED3-1018-60F41CDD2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957" y="0"/>
            <a:ext cx="686408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F6FF8C-DBE1-7297-5C2B-B09A4F48C6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376B0-C6A1-0730-DDA7-CE52B7052C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408023-249E-34E9-99D7-783BB3A0AB19}"/>
              </a:ext>
            </a:extLst>
          </p:cNvPr>
          <p:cNvSpPr txBox="1"/>
          <p:nvPr/>
        </p:nvSpPr>
        <p:spPr>
          <a:xfrm>
            <a:off x="6650182" y="615142"/>
            <a:ext cx="37074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-Select Downtime.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-This is when the phone apps stop working.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-I set it from 8pm – 7am.</a:t>
            </a:r>
          </a:p>
        </p:txBody>
      </p:sp>
      <p:pic>
        <p:nvPicPr>
          <p:cNvPr id="3" name="Picture 2" descr="A hand holding a phone&#10;&#10;Description automatically generated">
            <a:extLst>
              <a:ext uri="{FF2B5EF4-FFF2-40B4-BE49-F238E27FC236}">
                <a16:creationId xmlns:a16="http://schemas.microsoft.com/office/drawing/2014/main" id="{D2616E59-C489-C5C5-D513-525AADD03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23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408023-249E-34E9-99D7-783BB3A0AB19}"/>
              </a:ext>
            </a:extLst>
          </p:cNvPr>
          <p:cNvSpPr txBox="1"/>
          <p:nvPr/>
        </p:nvSpPr>
        <p:spPr>
          <a:xfrm>
            <a:off x="6650182" y="615142"/>
            <a:ext cx="4152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-You can specify which Apps to include.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-I used all.</a:t>
            </a:r>
          </a:p>
        </p:txBody>
      </p:sp>
      <p:pic>
        <p:nvPicPr>
          <p:cNvPr id="3" name="Picture 2" descr="A close up of a phone&#10;&#10;Description automatically generated">
            <a:extLst>
              <a:ext uri="{FF2B5EF4-FFF2-40B4-BE49-F238E27FC236}">
                <a16:creationId xmlns:a16="http://schemas.microsoft.com/office/drawing/2014/main" id="{745FBBE6-D7B5-4F07-9E2A-EEC751521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517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408023-249E-34E9-99D7-783BB3A0AB19}"/>
              </a:ext>
            </a:extLst>
          </p:cNvPr>
          <p:cNvSpPr txBox="1"/>
          <p:nvPr/>
        </p:nvSpPr>
        <p:spPr>
          <a:xfrm>
            <a:off x="6011694" y="615142"/>
            <a:ext cx="43459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-If you allow Browser, you can block some content.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-You can also choose to only allow specific sites.</a:t>
            </a:r>
          </a:p>
        </p:txBody>
      </p:sp>
      <p:pic>
        <p:nvPicPr>
          <p:cNvPr id="3" name="Picture 2" descr="A hand holding a cell phone&#10;&#10;Description automatically generated">
            <a:extLst>
              <a:ext uri="{FF2B5EF4-FFF2-40B4-BE49-F238E27FC236}">
                <a16:creationId xmlns:a16="http://schemas.microsoft.com/office/drawing/2014/main" id="{0893A567-32C7-97D2-9504-7D7FFA337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06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408023-249E-34E9-99D7-783BB3A0AB19}"/>
              </a:ext>
            </a:extLst>
          </p:cNvPr>
          <p:cNvSpPr txBox="1"/>
          <p:nvPr/>
        </p:nvSpPr>
        <p:spPr>
          <a:xfrm>
            <a:off x="6650181" y="615142"/>
            <a:ext cx="45171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-You may allow Apps to be Installed as they must be approved by you.</a:t>
            </a:r>
          </a:p>
        </p:txBody>
      </p:sp>
      <p:pic>
        <p:nvPicPr>
          <p:cNvPr id="3" name="Picture 2" descr="A close up of a phone&#10;&#10;Description automatically generated">
            <a:extLst>
              <a:ext uri="{FF2B5EF4-FFF2-40B4-BE49-F238E27FC236}">
                <a16:creationId xmlns:a16="http://schemas.microsoft.com/office/drawing/2014/main" id="{889E327C-0831-5826-870C-A5DAD1F9B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550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408023-249E-34E9-99D7-783BB3A0AB19}"/>
              </a:ext>
            </a:extLst>
          </p:cNvPr>
          <p:cNvSpPr txBox="1"/>
          <p:nvPr/>
        </p:nvSpPr>
        <p:spPr>
          <a:xfrm>
            <a:off x="6650182" y="615142"/>
            <a:ext cx="41475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-You can choose which apps to allow.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-This can be changed by you anytime.</a:t>
            </a:r>
          </a:p>
        </p:txBody>
      </p:sp>
      <p:pic>
        <p:nvPicPr>
          <p:cNvPr id="3" name="Picture 2" descr="A phone with a menu on the screen&#10;&#10;Description automatically generated">
            <a:extLst>
              <a:ext uri="{FF2B5EF4-FFF2-40B4-BE49-F238E27FC236}">
                <a16:creationId xmlns:a16="http://schemas.microsoft.com/office/drawing/2014/main" id="{DF7ED03D-3BEE-F65B-DC2D-067D1C5C2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044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408023-249E-34E9-99D7-783BB3A0AB19}"/>
              </a:ext>
            </a:extLst>
          </p:cNvPr>
          <p:cNvSpPr txBox="1"/>
          <p:nvPr/>
        </p:nvSpPr>
        <p:spPr>
          <a:xfrm>
            <a:off x="6206247" y="615142"/>
            <a:ext cx="41514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-There is a high level of customization.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-As your child matures, restrictions can be changed.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***This process will change over time.</a:t>
            </a:r>
          </a:p>
        </p:txBody>
      </p:sp>
      <p:pic>
        <p:nvPicPr>
          <p:cNvPr id="3" name="Picture 2" descr="A screen shot of a cell phone&#10;&#10;Description automatically generated">
            <a:extLst>
              <a:ext uri="{FF2B5EF4-FFF2-40B4-BE49-F238E27FC236}">
                <a16:creationId xmlns:a16="http://schemas.microsoft.com/office/drawing/2014/main" id="{AEACCE02-8F6A-86B4-EC7F-BD94EC63E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9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408023-249E-34E9-99D7-783BB3A0AB19}"/>
              </a:ext>
            </a:extLst>
          </p:cNvPr>
          <p:cNvSpPr txBox="1"/>
          <p:nvPr/>
        </p:nvSpPr>
        <p:spPr>
          <a:xfrm>
            <a:off x="6650182" y="615142"/>
            <a:ext cx="3707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-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CF08B8-2428-23E6-DCD4-0BCBB1646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340" y="0"/>
            <a:ext cx="3169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708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123CC5-E77B-544C-F119-565590DE4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89" y="715780"/>
            <a:ext cx="11094821" cy="54264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1187D8-609E-349B-0F8D-C58D530C56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28F56F-612F-6198-96F4-4BDF8E6E7C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057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F3366-33A2-3CB2-40E2-642DCC3EC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EC7E12-D694-07BA-18AF-76A2EE452E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52FB59-C0BF-7F05-72CC-F5A05A431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50" y="1569559"/>
            <a:ext cx="11766300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82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2EDC30-FD73-C000-0695-1D2AE0DBC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110" y="0"/>
            <a:ext cx="9155782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329490-4C70-C8FA-A3DB-0941C8E3FF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399C92-6D47-4E77-B442-C440C4454B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5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99D46-D217-4C10-2E00-7C8727D413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6DEC9C-C3D7-5614-6CC6-1EBFA4D55D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223B06-4E69-B043-16D0-D660F62DD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311" y="589585"/>
            <a:ext cx="7045377" cy="564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24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1653A-EB4E-6C4D-E880-FE5CD567B5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5AC815-2CE6-6F7E-8FFD-DA520444F6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1E49DF-1231-A6CE-D44A-2776F7B80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448" y="612188"/>
            <a:ext cx="9595104" cy="565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20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3AB0A-A12A-957C-3A32-A01FDF31CA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075C0B-2C66-D9AD-C80C-74AA9FB516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3D0E13-13A0-3A6A-A7E5-E52A6BDFA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730" y="-19469"/>
            <a:ext cx="6272783" cy="687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72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B9EF7-2E74-A84C-1D9F-58072A0732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0C0A08-8D04-A855-A76E-95A352EB77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F404DC-684D-AF29-2E43-8AF72F889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2418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Univers" id="{D909BD3F-B240-4348-8BE3-67FDD68BA7A7}" vid="{4848699B-BB01-41E3-9EC4-3D97DFE529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  <_ip_UnifiedCompliancePolicyUIAction xmlns="http://schemas.microsoft.com/sharepoint/v3" xsi:nil="true"/>
    <Image xmlns="71af3243-3dd4-4a8d-8c0d-dd76da1f02a5">
      <Url xsi:nil="true"/>
      <Description xsi:nil="true"/>
    </Image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</documentManagement>
</p:properties>
</file>

<file path=customXml/itemProps1.xml><?xml version="1.0" encoding="utf-8"?>
<ds:datastoreItem xmlns:ds="http://schemas.openxmlformats.org/officeDocument/2006/customXml" ds:itemID="{3C8E00D1-8EA3-4E42-801D-0253E1EAFC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A67D12-FAB5-406C-9279-3EAA5A20A6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9919F73-B6C2-4A43-95E2-833EC48925FE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{D5F7F968-4759-499A-A6C8-B194545402E5}tf89338750_win32</Template>
  <TotalTime>155</TotalTime>
  <Words>520</Words>
  <Application>Microsoft Office PowerPoint</Application>
  <PresentationFormat>Widescreen</PresentationFormat>
  <Paragraphs>84</Paragraphs>
  <Slides>37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Univers</vt:lpstr>
      <vt:lpstr>Custom</vt:lpstr>
      <vt:lpstr> Online Issues and parental controls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Purpose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parental controls</dc:title>
  <dc:creator>David Pedersen</dc:creator>
  <cp:lastModifiedBy>Pagacz, Michael</cp:lastModifiedBy>
  <cp:revision>13</cp:revision>
  <dcterms:created xsi:type="dcterms:W3CDTF">2023-09-06T19:14:08Z</dcterms:created>
  <dcterms:modified xsi:type="dcterms:W3CDTF">2023-10-18T00:05:40Z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